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9B70B20-0AA9-4C74-84A0-83A3A7E86E78}">
  <a:tblStyle styleId="{09B70B20-0AA9-4C74-84A0-83A3A7E86E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slide" Target="slides/slide44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0f4b35c2c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0f4b35c2c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f4b35c2c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0f4b35c2c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0f4b35c2c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0f4b35c2c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0f4b35c2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0f4b35c2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0f4b35c2c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0f4b35c2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11aa4744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11aa4744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0f4b35c2c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0f4b35c2c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0f4b35c2c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0f4b35c2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0debf3f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0debf3f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1aa4744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11aa4744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f4b35c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f4b35c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0f4b35c2c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0f4b35c2c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0f4b35c2c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0f4b35c2c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11aa4744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11aa4744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debf3f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debf3f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0debf3f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0debf3f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102bdd4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102bdd4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11aa4744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11aa4744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0debf3f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0debf3f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0effeb3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0effeb3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debf3fb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debf3f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f4b35c2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f4b35c2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0effeb3c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0effeb3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11aa4744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11aa4744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0effeb3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0effeb3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0effeb3c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0effeb3c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123595d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123595d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effeb3c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effeb3c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effeb3c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0effeb3c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0effeb3c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0effeb3c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0effeb3c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0effeb3c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0effeb3c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0effeb3c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0f4b35c2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0f4b35c2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0effeb3c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0effeb3c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0effeb3c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0effeb3c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0effeb3c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0effeb3c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123595d0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123595d0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123595d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123595d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0f4b35c2c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0f4b35c2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0f4b35c2c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0f4b35c2c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0f4b35c2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0f4b35c2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0f4b35c2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0f4b35c2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11aa4744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11aa4744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402879"/>
            <a:ext cx="8222100" cy="22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based computer-aided diagnosis systems for diabetic retinopathy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859400" y="3266575"/>
            <a:ext cx="7960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</a:t>
            </a:r>
            <a:r>
              <a:rPr lang="en"/>
              <a:t>By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Anandhu Ashok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B160913EC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148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215600" y="756000"/>
            <a:ext cx="8616600" cy="4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=(TP+TN)/(TP+TN+FP+FN)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Sensitivity(Recall)=(TP)/(TP+FN)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Specificity =(TN)/(TN+FP)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=(TP)/(TP+FP)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= (2*Precision*Recall)/(Precision+Recall)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Receiver operating characteristic (ROC)= true positive rate against the false positive rate.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under the ROC curve(AUC)-0 &amp; 1(performance)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Dice similarity coefficient (DSC)=2TP/(2TP+FP+FN)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&amp; 1 (segmentation)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11700" y="195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 of deep learning</a:t>
            </a:r>
            <a:endParaRPr b="1"/>
          </a:p>
        </p:txBody>
      </p:sp>
      <p:sp>
        <p:nvSpPr>
          <p:cNvPr id="192" name="Google Shape;192;p23"/>
          <p:cNvSpPr txBox="1"/>
          <p:nvPr>
            <p:ph type="title"/>
          </p:nvPr>
        </p:nvSpPr>
        <p:spPr>
          <a:xfrm>
            <a:off x="217700" y="817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Convolutional neural networks</a:t>
            </a:r>
            <a:endParaRPr sz="2500"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00" y="1425350"/>
            <a:ext cx="8034725" cy="325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219325" y="179000"/>
            <a:ext cx="3430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00" y="2655999"/>
            <a:ext cx="2582350" cy="18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50" y="940800"/>
            <a:ext cx="4033425" cy="16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4900" y="998475"/>
            <a:ext cx="4142225" cy="18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11700" y="141425"/>
            <a:ext cx="85206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Autoencoder-based and stacked autoencoder methods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686675" y="3849675"/>
            <a:ext cx="22674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Autoencoder-based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8825"/>
            <a:ext cx="37052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750" y="1269675"/>
            <a:ext cx="5142250" cy="277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5323450" y="4170500"/>
            <a:ext cx="22674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S</a:t>
            </a:r>
            <a:r>
              <a:rPr lang="en" sz="1500">
                <a:solidFill>
                  <a:srgbClr val="000000"/>
                </a:solidFill>
              </a:rPr>
              <a:t>tacked autoencoder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Recurrent neural networks 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876300"/>
            <a:ext cx="83153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belief networks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311700" y="3772925"/>
            <a:ext cx="8235000" cy="10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017788"/>
            <a:ext cx="57340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311700" y="208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survey</a:t>
            </a:r>
            <a:endParaRPr b="1"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311700" y="1396675"/>
            <a:ext cx="85206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Based on the clinical importance of DR detection tasks:-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Retinal blood vessel segmentation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Optic disk localization and segmentation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Lesion detection and classification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Image-level DR diagnosis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Retinal blood vessel segmentation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hallenges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Low contrast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Noisy 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Presence of pathologies(HMs &amp; MAs)</a:t>
            </a:r>
            <a:endParaRPr/>
          </a:p>
        </p:txBody>
      </p: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00" y="152400"/>
            <a:ext cx="82658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66525" y="4651200"/>
            <a:ext cx="85992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9900FF"/>
                </a:solidFill>
              </a:rPr>
              <a:t>Table 5</a:t>
            </a:r>
            <a:r>
              <a:rPr lang="en" sz="1500"/>
              <a:t>-</a:t>
            </a:r>
            <a:r>
              <a:rPr lang="en" sz="1500"/>
              <a:t>Representative of works in diabetic retinopathy(DR) vessels detection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CNN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Liskowski and Krawiec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 accuracy, AUC and sensitivity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Preprocessing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Training model using augmented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Maji et al.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 no preprocessing and augmentation</a:t>
            </a:r>
            <a:endParaRPr b="1"/>
          </a:p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Introduction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Automatic diabetic retinopathy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Performance metrics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Overview of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Literature survey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Interpreting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Gaps and future directions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Conclusion</a:t>
            </a:r>
            <a:endParaRPr/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 disc feature</a:t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operations: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L</a:t>
            </a:r>
            <a:r>
              <a:rPr lang="en"/>
              <a:t>ocalizing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Segmenting </a:t>
            </a:r>
            <a:endParaRPr/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437374" cy="465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95950" y="4584750"/>
            <a:ext cx="794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00FF"/>
                </a:solidFill>
              </a:rPr>
              <a:t>Table 4</a:t>
            </a:r>
            <a:r>
              <a:rPr lang="en"/>
              <a:t>-</a:t>
            </a:r>
            <a:r>
              <a:rPr lang="en"/>
              <a:t>OD detection works.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</a:t>
            </a:r>
            <a:r>
              <a:rPr lang="en"/>
              <a:t>ifficult to determine best performance-all evaluated on different databases using different metrics.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Zhang et al.-faster RCNN gives best localization results(MESSIDOR dataset)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CNN better than SAE</a:t>
            </a:r>
            <a:endParaRPr/>
          </a:p>
        </p:txBody>
      </p:sp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Lesion detection and classification</a:t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385525" y="1892050"/>
            <a:ext cx="4798200" cy="26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Macula edema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-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welling of the macula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Exudate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Microaneurysms and hemorrhages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Macula edema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311700" y="1229875"/>
            <a:ext cx="2495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Diabetic macula edema: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based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DBN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50" y="721100"/>
            <a:ext cx="5635724" cy="31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Google Shape;296;p37"/>
          <p:cNvGraphicFramePr/>
          <p:nvPr/>
        </p:nvGraphicFramePr>
        <p:xfrm>
          <a:off x="0" y="6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{09B70B20-0AA9-4C74-84A0-83A3A7E86E78}</a:tableStyleId>
              </a:tblPr>
              <a:tblGrid>
                <a:gridCol w="1882675"/>
                <a:gridCol w="1896475"/>
                <a:gridCol w="1192450"/>
                <a:gridCol w="1242700"/>
                <a:gridCol w="1289025"/>
                <a:gridCol w="1640675"/>
              </a:tblGrid>
              <a:tr h="5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Research study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Method</a:t>
                      </a:r>
                      <a:endParaRPr b="1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Training</a:t>
                      </a:r>
                      <a:endParaRPr b="1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Lesion type(s)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Dataset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Performance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900FF"/>
                          </a:solidFill>
                        </a:rPr>
                        <a:t>CNN</a:t>
                      </a:r>
                      <a:endParaRPr b="1" sz="1100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Abràmoff et al.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CNN inspired by AlexNet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End-to-end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Multistage DR/ME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MESSIDOR-2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SN=100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 et al.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Cascaded FCRN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End-to-end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HEI-MED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SN=92.55,F=84.99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9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Perdomo et al.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Patches based CNN model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Transfer learning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Multistage DR/ME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MESSIDOR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SN=56.5,SP=92.8 DME ACC=77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Burlina et al.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CNN-based on OverFeat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Transfer learning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Multistage AMD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NIH AREDS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SN=90.9–93.4 SP=89.9–95.6 ACC=92–95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Al-Bander et al.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 model with three conv. Blocks and one FC block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End-to-end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Multistage DR/ME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MESSIDOR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SN=74.7,SP=95 ACC=88.8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Ting et al.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CNN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End-to-end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35948 images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SN=93.2,SP=88.7 AUC=0.931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900FF"/>
                          </a:solidFill>
                        </a:rPr>
                        <a:t>DBN</a:t>
                      </a:r>
                      <a:endParaRPr b="1" sz="1100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Arunkumar and Karthigaikumar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DBN for training and multiclassSVM as classifier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End-to-end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AMD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ARIA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SN=79.32,SP=97.89 ACC=96.73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7" name="Google Shape;297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188025" y="4651200"/>
            <a:ext cx="8496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900FF"/>
                </a:solidFill>
              </a:rPr>
              <a:t>Table 5</a:t>
            </a:r>
            <a:r>
              <a:rPr lang="en" sz="1300"/>
              <a:t>-</a:t>
            </a:r>
            <a:r>
              <a:rPr lang="en" sz="1300"/>
              <a:t>Representative works for DME detection.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CNN&gt;DBN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 Abràmoff et al. better performance(Alexnet-like model)</a:t>
            </a:r>
            <a:endParaRPr/>
          </a:p>
        </p:txBody>
      </p:sp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Exudate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311700" y="1229875"/>
            <a:ext cx="3636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 CNN based</a:t>
            </a:r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700" y="1170200"/>
            <a:ext cx="4467225" cy="2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idx="1" type="body"/>
          </p:nvPr>
        </p:nvSpPr>
        <p:spPr>
          <a:xfrm>
            <a:off x="228300" y="4170700"/>
            <a:ext cx="87696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Gondal et al. and Quellec et al. -detect referable DR and lesions</a:t>
            </a:r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545"/>
            <a:ext cx="9143999" cy="310481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35750" y="3224350"/>
            <a:ext cx="84966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900FF"/>
                </a:solidFill>
              </a:rPr>
              <a:t>Table 6</a:t>
            </a:r>
            <a:r>
              <a:rPr lang="en" sz="1300"/>
              <a:t>-</a:t>
            </a:r>
            <a:r>
              <a:rPr lang="en" sz="1300"/>
              <a:t>Representative of works in diabetic retinopathy(DR) EX detection.</a:t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Microaneurysms and hemorrhages</a:t>
            </a:r>
            <a:endParaRPr/>
          </a:p>
        </p:txBody>
      </p:sp>
      <p:sp>
        <p:nvSpPr>
          <p:cNvPr id="327" name="Google Shape;327;p41"/>
          <p:cNvSpPr txBox="1"/>
          <p:nvPr>
            <p:ph idx="1" type="body"/>
          </p:nvPr>
        </p:nvSpPr>
        <p:spPr>
          <a:xfrm>
            <a:off x="311700" y="1229875"/>
            <a:ext cx="2028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MAs &amp; HMs based on CNN &amp; AE</a:t>
            </a:r>
            <a:endParaRPr/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600" y="1017800"/>
            <a:ext cx="4587125" cy="27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n"/>
              <a:t>Diabetic Retinopathy(DR)</a:t>
            </a:r>
            <a:r>
              <a:rPr lang="en"/>
              <a:t>- main causes of blindness, complications of diabetes.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Incurable at advanced stages.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Automated diagnosis systems to assist in early diagnosis of DR.</a:t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50" y="0"/>
            <a:ext cx="8742599" cy="45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161150" y="4591350"/>
            <a:ext cx="853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Table 8</a:t>
            </a:r>
            <a:r>
              <a:rPr lang="en" sz="1400"/>
              <a:t>-</a:t>
            </a:r>
            <a:r>
              <a:rPr lang="en" sz="1400"/>
              <a:t>Representative of works in diabetic retinopathy (DR) detection based on MA and HM.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Haloi-</a:t>
            </a:r>
            <a:r>
              <a:rPr lang="en"/>
              <a:t>sensitivity, specificity, AUC and accuracy(due to pixel agumentation)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Gondaletal. and Quellec et al. - jointly detect referable DR and red lesions.</a:t>
            </a:r>
            <a:endParaRPr/>
          </a:p>
        </p:txBody>
      </p:sp>
      <p:sp>
        <p:nvSpPr>
          <p:cNvPr id="343" name="Google Shape;343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fundus images for referral</a:t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56550" y="1423525"/>
            <a:ext cx="6725400" cy="26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mage-level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Grade DR levels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16475"/>
            <a:ext cx="3453850" cy="3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5" y="152400"/>
            <a:ext cx="9092175" cy="39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201450" y="4345300"/>
            <a:ext cx="8510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9900FF"/>
                </a:solidFill>
              </a:rPr>
              <a:t>Table 9</a:t>
            </a:r>
            <a:r>
              <a:rPr lang="en" sz="1500"/>
              <a:t>-</a:t>
            </a:r>
            <a:r>
              <a:rPr lang="en" sz="1500"/>
              <a:t>Representative of works in diabetic retinopathy(DR) for referral.</a:t>
            </a:r>
            <a:endParaRPr sz="1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Gulshan et al.-sensitivity, specificity and AUC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Gargeya and Leng seems to be robust (ResNet architecture)</a:t>
            </a:r>
            <a:endParaRPr/>
          </a:p>
        </p:txBody>
      </p:sp>
      <p:sp>
        <p:nvSpPr>
          <p:cNvPr id="365" name="Google Shape;365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Interpreting </a:t>
            </a:r>
            <a:endParaRPr/>
          </a:p>
        </p:txBody>
      </p:sp>
      <p:sp>
        <p:nvSpPr>
          <p:cNvPr id="371" name="Google Shape;371;p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method CNN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Liskowski and Krawiec(STARE-402 images(38- &amp; 364+)):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SN=85%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 Dasgupta and Singh(DRIVE-40 images(33- &amp; 7+)):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SN=76%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Both: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SP=98%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AUC=0.97–0.99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ACC=95–97%.</a:t>
            </a:r>
            <a:endParaRPr/>
          </a:p>
        </p:txBody>
      </p:sp>
      <p:sp>
        <p:nvSpPr>
          <p:cNvPr id="372" name="Google Shape;372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CNN</a:t>
            </a:r>
            <a:endParaRPr/>
          </a:p>
        </p:txBody>
      </p:sp>
      <p:sp>
        <p:nvSpPr>
          <p:cNvPr id="378" name="Google Shape;378;p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Overfitting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Solution:-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D</a:t>
            </a:r>
            <a:r>
              <a:rPr lang="en"/>
              <a:t>ata augmentation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Transfer learning</a:t>
            </a:r>
            <a:endParaRPr/>
          </a:p>
        </p:txBody>
      </p:sp>
      <p:sp>
        <p:nvSpPr>
          <p:cNvPr id="379" name="Google Shape;379;p4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8057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4078"/>
            <a:ext cx="9144001" cy="3495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49"/>
          <p:cNvCxnSpPr/>
          <p:nvPr/>
        </p:nvCxnSpPr>
        <p:spPr>
          <a:xfrm>
            <a:off x="80575" y="872925"/>
            <a:ext cx="0" cy="34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9"/>
          <p:cNvCxnSpPr/>
          <p:nvPr/>
        </p:nvCxnSpPr>
        <p:spPr>
          <a:xfrm>
            <a:off x="1195225" y="846050"/>
            <a:ext cx="0" cy="34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9"/>
          <p:cNvCxnSpPr/>
          <p:nvPr/>
        </p:nvCxnSpPr>
        <p:spPr>
          <a:xfrm>
            <a:off x="2444175" y="859500"/>
            <a:ext cx="53700" cy="34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9"/>
          <p:cNvCxnSpPr>
            <a:stCxn id="385" idx="0"/>
            <a:endCxn id="385" idx="2"/>
          </p:cNvCxnSpPr>
          <p:nvPr/>
        </p:nvCxnSpPr>
        <p:spPr>
          <a:xfrm>
            <a:off x="4572000" y="824078"/>
            <a:ext cx="0" cy="34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9"/>
          <p:cNvCxnSpPr/>
          <p:nvPr/>
        </p:nvCxnSpPr>
        <p:spPr>
          <a:xfrm>
            <a:off x="5828400" y="859500"/>
            <a:ext cx="13500" cy="34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9"/>
          <p:cNvCxnSpPr/>
          <p:nvPr/>
        </p:nvCxnSpPr>
        <p:spPr>
          <a:xfrm>
            <a:off x="6781900" y="859500"/>
            <a:ext cx="13500" cy="34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9"/>
          <p:cNvCxnSpPr/>
          <p:nvPr/>
        </p:nvCxnSpPr>
        <p:spPr>
          <a:xfrm>
            <a:off x="7587675" y="859500"/>
            <a:ext cx="0" cy="34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9"/>
          <p:cNvCxnSpPr/>
          <p:nvPr/>
        </p:nvCxnSpPr>
        <p:spPr>
          <a:xfrm flipH="1">
            <a:off x="8393375" y="859500"/>
            <a:ext cx="13500" cy="34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9"/>
          <p:cNvCxnSpPr/>
          <p:nvPr/>
        </p:nvCxnSpPr>
        <p:spPr>
          <a:xfrm flipH="1">
            <a:off x="9064850" y="859500"/>
            <a:ext cx="13500" cy="34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9"/>
          <p:cNvSpPr txBox="1"/>
          <p:nvPr>
            <p:ph idx="1" type="body"/>
          </p:nvPr>
        </p:nvSpPr>
        <p:spPr>
          <a:xfrm>
            <a:off x="80575" y="4319425"/>
            <a:ext cx="8751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900FF"/>
                </a:solidFill>
              </a:rPr>
              <a:t>Table 10</a:t>
            </a:r>
            <a:r>
              <a:rPr lang="en" sz="1300"/>
              <a:t>-</a:t>
            </a:r>
            <a:r>
              <a:rPr lang="en" sz="1300"/>
              <a:t>Comparison between state-of-the-art traditional methods and best-performance deep-learning methods.</a:t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425"/>
            <a:ext cx="7305650" cy="42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50"/>
          <p:cNvSpPr txBox="1"/>
          <p:nvPr>
            <p:ph idx="1" type="body"/>
          </p:nvPr>
        </p:nvSpPr>
        <p:spPr>
          <a:xfrm>
            <a:off x="0" y="4217100"/>
            <a:ext cx="89286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Villalobos-Castaldietal. (sensitivity: 96.48% and accuracy: 97.59%) </a:t>
            </a:r>
            <a:r>
              <a:rPr lang="en"/>
              <a:t>(DRIVE)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Liskowski and Krawiec (sensitivity: 78.11% and accuracy: 95.35%)(DRIVE)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0" y="52375"/>
            <a:ext cx="6162675" cy="4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53725" y="1087800"/>
            <a:ext cx="40155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"/>
              <a:t>Microaneurysms (MAs)-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Low vision, small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"/>
              <a:t>Hemorrhages(HMs)-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weak capillaries broken(bleeding)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"/>
              <a:t>Exudates (EXs)-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Two types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Hard Exudates-lipprotiens, white yellow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 </a:t>
            </a:r>
            <a:r>
              <a:rPr lang="en"/>
              <a:t>Soft Exudates-small,whitish grey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"/>
              <a:t>Optic disk(OD)-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Highest contast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550600" y="174575"/>
            <a:ext cx="1880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174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 diabetic retinopathy detection</a:t>
            </a:r>
            <a:endParaRPr b="1"/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737400"/>
            <a:ext cx="36231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Types of lesions</a:t>
            </a:r>
            <a:endParaRPr sz="20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475" y="837177"/>
            <a:ext cx="4932899" cy="37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00" y="0"/>
            <a:ext cx="5364334" cy="41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52"/>
          <p:cNvSpPr txBox="1"/>
          <p:nvPr>
            <p:ph idx="1" type="body"/>
          </p:nvPr>
        </p:nvSpPr>
        <p:spPr>
          <a:xfrm>
            <a:off x="201425" y="4190450"/>
            <a:ext cx="84336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00FF"/>
                </a:solidFill>
              </a:rPr>
              <a:t>Fig </a:t>
            </a:r>
            <a:r>
              <a:rPr lang="en"/>
              <a:t>-The plot for maximum performance of MA and EX detection in traditional and DL-based methods.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231125" y="608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hallenges </a:t>
            </a:r>
            <a:endParaRPr/>
          </a:p>
        </p:txBody>
      </p:sp>
      <p:sp>
        <p:nvSpPr>
          <p:cNvPr id="422" name="Google Shape;422;p53"/>
          <p:cNvSpPr txBox="1"/>
          <p:nvPr>
            <p:ph idx="1" type="body"/>
          </p:nvPr>
        </p:nvSpPr>
        <p:spPr>
          <a:xfrm>
            <a:off x="231125" y="752525"/>
            <a:ext cx="8520600" cy="4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cquisition of huge volumes of labeled fundus images with pixel- &amp; image-level annotations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Annotation of images-expensive &amp; requires expert ophthalmologists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Solution-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Deep model from limited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New data augmentation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CNN models-expressive but involve fewer learnable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imbalance in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of DR cases &lt; normal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Solution- </a:t>
            </a:r>
            <a:r>
              <a:rPr lang="en"/>
              <a:t>Generative Adversarial Networks(GANs)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uniformity among fundus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of illumination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Angle at which light is incident on retina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resolution &amp; camera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Pigmentation reflected by iris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Conclusion</a:t>
            </a:r>
            <a:endParaRPr/>
          </a:p>
        </p:txBody>
      </p:sp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More robust and accurate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Many methods for retinal blood vessel segmentation, OD detection and segmentation, detection and classification of different DR lesions, and the detection of referable DR.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Overview of different DR biomarkers and lesions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Overview of datasets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Deep-learning architectures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Comparison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Gaps and weakness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0" name="Google Shape;430;p5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36" name="Google Shape;436;p5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📑 Almotiri J, Elleithy K, Elleithy A. Retinal vessels segmentation techniques and algorithms:a survey. Appl. Sci. 2018;8(2):155.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📑 Joshi S, Karule PT. A review on exudates detection methods for diabetic retinopathy. Biomed. Pharmacother. 2018;97:1454–60.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📑 Mansour RF. Evolutionary computing enriched computer-aided diagnosis system for diabetic retinopathy: a survey. IEEE Rev. Biomed. Eng. 2017;10:334–49.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 txBox="1"/>
          <p:nvPr>
            <p:ph type="title"/>
          </p:nvPr>
        </p:nvSpPr>
        <p:spPr>
          <a:xfrm>
            <a:off x="490250" y="526350"/>
            <a:ext cx="745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443" name="Google Shape;443;p5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1238500" y="159375"/>
            <a:ext cx="3945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Stages of DR</a:t>
            </a:r>
            <a:endParaRPr sz="2500"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2272425" y="2002100"/>
            <a:ext cx="35157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E</a:t>
            </a:r>
            <a:r>
              <a:rPr lang="en"/>
              <a:t>arly stage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Damage small blood vessels.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Vessels discharge fluid and blood-retina swells.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A</a:t>
            </a:r>
            <a:r>
              <a:rPr lang="en"/>
              <a:t>t least one microaneurysm or  hemorrhage with or without hard exudates.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5788125" y="2002100"/>
            <a:ext cx="33543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A</a:t>
            </a:r>
            <a:r>
              <a:rPr lang="en"/>
              <a:t>dvanced stage, growth of new blood vessels.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Fragile new blood vessels bleed vitreous cavity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May lead  to tractional retinal detachment.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767175"/>
            <a:ext cx="2272400" cy="241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>
            <a:stCxn id="120" idx="2"/>
            <a:endCxn id="121" idx="0"/>
          </p:cNvCxnSpPr>
          <p:nvPr/>
        </p:nvCxnSpPr>
        <p:spPr>
          <a:xfrm flipH="1" rot="-5400000">
            <a:off x="6309725" y="140850"/>
            <a:ext cx="546300" cy="2007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22" name="Google Shape;122;p17"/>
          <p:cNvCxnSpPr>
            <a:stCxn id="123" idx="0"/>
            <a:endCxn id="120" idx="2"/>
          </p:cNvCxnSpPr>
          <p:nvPr/>
        </p:nvCxnSpPr>
        <p:spPr>
          <a:xfrm rot="-5400000">
            <a:off x="4417950" y="256388"/>
            <a:ext cx="546300" cy="1776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20" name="Google Shape;120;p17"/>
          <p:cNvSpPr txBox="1"/>
          <p:nvPr/>
        </p:nvSpPr>
        <p:spPr>
          <a:xfrm>
            <a:off x="4810175" y="28695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Stages of DR</a:t>
            </a:r>
            <a:endParaRPr b="1" sz="18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033900" y="14176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Non-p</a:t>
            </a:r>
            <a:r>
              <a:rPr lang="en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roliferative(NPDR)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6701325" y="1417700"/>
            <a:ext cx="1770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Proliferative(PDR)</a:t>
            </a:r>
            <a:endParaRPr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Grading of DR</a:t>
            </a:r>
            <a:endParaRPr sz="2500"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11700" y="3826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900FF"/>
                </a:solidFill>
              </a:rPr>
              <a:t>Table 1</a:t>
            </a:r>
            <a:r>
              <a:rPr lang="en" sz="1600"/>
              <a:t>-</a:t>
            </a:r>
            <a:r>
              <a:rPr lang="en" sz="1600"/>
              <a:t>DR Scottish grading protocol</a:t>
            </a:r>
            <a:endParaRPr sz="1600"/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37"/>
            <a:ext cx="9144000" cy="26196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8"/>
          <p:cNvCxnSpPr/>
          <p:nvPr/>
        </p:nvCxnSpPr>
        <p:spPr>
          <a:xfrm>
            <a:off x="61600" y="1170375"/>
            <a:ext cx="0" cy="25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1586175" y="1185775"/>
            <a:ext cx="15300" cy="24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8"/>
          <p:cNvCxnSpPr/>
          <p:nvPr/>
        </p:nvCxnSpPr>
        <p:spPr>
          <a:xfrm>
            <a:off x="7114650" y="1185775"/>
            <a:ext cx="0" cy="24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9055025" y="1170375"/>
            <a:ext cx="0" cy="25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84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tasks and general framework</a:t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3738168" y="692275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 detection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209000" y="2029550"/>
            <a:ext cx="2863200" cy="6078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Image level-based detection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44100" y="2029550"/>
            <a:ext cx="2940300" cy="6078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Lesion level-based detection</a:t>
            </a:r>
            <a:endParaRPr sz="1500">
              <a:solidFill>
                <a:srgbClr val="FFFFFF"/>
              </a:solidFill>
            </a:endParaRPr>
          </a:p>
        </p:txBody>
      </p:sp>
      <p:cxnSp>
        <p:nvCxnSpPr>
          <p:cNvPr id="145" name="Google Shape;145;p19"/>
          <p:cNvCxnSpPr>
            <a:stCxn id="142" idx="2"/>
            <a:endCxn id="143" idx="0"/>
          </p:cNvCxnSpPr>
          <p:nvPr/>
        </p:nvCxnSpPr>
        <p:spPr>
          <a:xfrm flipH="1" rot="-5400000">
            <a:off x="5626518" y="15475"/>
            <a:ext cx="894900" cy="31335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9"/>
          <p:cNvCxnSpPr>
            <a:stCxn id="144" idx="0"/>
            <a:endCxn id="142" idx="2"/>
          </p:cNvCxnSpPr>
          <p:nvPr/>
        </p:nvCxnSpPr>
        <p:spPr>
          <a:xfrm rot="-5400000">
            <a:off x="2713350" y="235550"/>
            <a:ext cx="894900" cy="2693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311700" y="2637350"/>
            <a:ext cx="3005100" cy="23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Lesion detection and/or segmentation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detected from fundus images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Exact area is localized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Lesion classification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Remove false positives</a:t>
            </a:r>
            <a:endParaRPr sz="1500"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6285300" y="2846975"/>
            <a:ext cx="2693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Image-screening task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5517900" y="692275"/>
            <a:ext cx="34605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</a:t>
            </a:r>
            <a:r>
              <a:rPr lang="en"/>
              <a:t>upervised learning</a:t>
            </a:r>
            <a:endParaRPr/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Datasets</a:t>
            </a:r>
            <a:endParaRPr b="1"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11700" y="2594900"/>
            <a:ext cx="8520600" cy="19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96825" y="508675"/>
            <a:ext cx="85206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Retinal fundus image datasets</a:t>
            </a:r>
            <a:endParaRPr sz="2000"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6625"/>
            <a:ext cx="9144000" cy="4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" name="Google Shape;160;p20"/>
          <p:cNvCxnSpPr/>
          <p:nvPr/>
        </p:nvCxnSpPr>
        <p:spPr>
          <a:xfrm>
            <a:off x="92400" y="1000975"/>
            <a:ext cx="15300" cy="40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>
            <a:off x="1647775" y="985575"/>
            <a:ext cx="0" cy="41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0"/>
          <p:cNvCxnSpPr/>
          <p:nvPr/>
        </p:nvCxnSpPr>
        <p:spPr>
          <a:xfrm>
            <a:off x="3464925" y="985575"/>
            <a:ext cx="15300" cy="40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0"/>
          <p:cNvCxnSpPr/>
          <p:nvPr/>
        </p:nvCxnSpPr>
        <p:spPr>
          <a:xfrm>
            <a:off x="5328300" y="985575"/>
            <a:ext cx="0" cy="40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0"/>
          <p:cNvCxnSpPr/>
          <p:nvPr/>
        </p:nvCxnSpPr>
        <p:spPr>
          <a:xfrm>
            <a:off x="7114650" y="985575"/>
            <a:ext cx="0" cy="40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0"/>
          <p:cNvCxnSpPr>
            <a:endCxn id="159" idx="3"/>
          </p:cNvCxnSpPr>
          <p:nvPr/>
        </p:nvCxnSpPr>
        <p:spPr>
          <a:xfrm flipH="1">
            <a:off x="9009131" y="985490"/>
            <a:ext cx="15000" cy="3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0"/>
          <p:cNvCxnSpPr>
            <a:stCxn id="159" idx="3"/>
            <a:endCxn id="159" idx="3"/>
          </p:cNvCxnSpPr>
          <p:nvPr/>
        </p:nvCxnSpPr>
        <p:spPr>
          <a:xfrm>
            <a:off x="9009131" y="484799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147725" y="4202150"/>
            <a:ext cx="86847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00FF"/>
                </a:solidFill>
              </a:rPr>
              <a:t>Table 2</a:t>
            </a:r>
            <a:r>
              <a:rPr lang="en"/>
              <a:t>-</a:t>
            </a:r>
            <a:r>
              <a:rPr lang="en"/>
              <a:t>Datasets for DR detection.</a:t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79999" cy="42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21"/>
          <p:cNvCxnSpPr/>
          <p:nvPr/>
        </p:nvCxnSpPr>
        <p:spPr>
          <a:xfrm>
            <a:off x="61600" y="0"/>
            <a:ext cx="15300" cy="41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1"/>
          <p:cNvCxnSpPr/>
          <p:nvPr/>
        </p:nvCxnSpPr>
        <p:spPr>
          <a:xfrm>
            <a:off x="1247375" y="15400"/>
            <a:ext cx="15300" cy="41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>
            <a:off x="3156950" y="15400"/>
            <a:ext cx="0" cy="41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4835500" y="0"/>
            <a:ext cx="0" cy="41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1"/>
          <p:cNvCxnSpPr/>
          <p:nvPr/>
        </p:nvCxnSpPr>
        <p:spPr>
          <a:xfrm>
            <a:off x="6437075" y="15400"/>
            <a:ext cx="15300" cy="41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1"/>
          <p:cNvCxnSpPr/>
          <p:nvPr/>
        </p:nvCxnSpPr>
        <p:spPr>
          <a:xfrm>
            <a:off x="8254250" y="30800"/>
            <a:ext cx="0" cy="41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